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79" r:id="rId6"/>
    <p:sldId id="300" r:id="rId7"/>
    <p:sldId id="355" r:id="rId8"/>
    <p:sldId id="359" r:id="rId9"/>
    <p:sldId id="312" r:id="rId10"/>
    <p:sldId id="315" r:id="rId11"/>
    <p:sldId id="313" r:id="rId12"/>
    <p:sldId id="316" r:id="rId13"/>
    <p:sldId id="314" r:id="rId14"/>
    <p:sldId id="347" r:id="rId15"/>
    <p:sldId id="381" r:id="rId16"/>
    <p:sldId id="332" r:id="rId17"/>
    <p:sldId id="333" r:id="rId18"/>
    <p:sldId id="305" r:id="rId19"/>
    <p:sldId id="306" r:id="rId20"/>
    <p:sldId id="338" r:id="rId21"/>
    <p:sldId id="308" r:id="rId22"/>
    <p:sldId id="349" r:id="rId23"/>
    <p:sldId id="351" r:id="rId24"/>
    <p:sldId id="352" r:id="rId25"/>
    <p:sldId id="353" r:id="rId26"/>
    <p:sldId id="354" r:id="rId27"/>
    <p:sldId id="302" r:id="rId28"/>
    <p:sldId id="278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03617A"/>
    <a:srgbClr val="CDDFE4"/>
    <a:srgbClr val="327F93"/>
    <a:srgbClr val="005184"/>
    <a:srgbClr val="FFC000"/>
    <a:srgbClr val="7F7F7F"/>
    <a:srgbClr val="4E90A2"/>
    <a:srgbClr val="91B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33" autoAdjust="0"/>
  </p:normalViewPr>
  <p:slideViewPr>
    <p:cSldViewPr snapToGrid="0">
      <p:cViewPr varScale="1">
        <p:scale>
          <a:sx n="109" d="100"/>
          <a:sy n="109" d="100"/>
        </p:scale>
        <p:origin x="10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7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83B2E-8515-45B4-B1EB-8BE093715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为了保持前后工序求解过程的一致性，本文需要求解拼接得到的半成品的次品率和其预</a:t>
            </a:r>
            <a:endParaRPr lang="zh-CN" altLang="en-US"/>
          </a:p>
          <a:p>
            <a:r>
              <a:rPr lang="zh-CN" altLang="en-US"/>
              <a:t>期单价，使其符合零配件具有次品率和购买成本的特征，从而能够作为零配件纳入下一</a:t>
            </a:r>
            <a:endParaRPr lang="zh-CN" altLang="en-US"/>
          </a:p>
          <a:p>
            <a:r>
              <a:rPr lang="zh-CN" altLang="en-US"/>
              <a:t>道生产工序迭代。</a:t>
            </a:r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①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半成品的市场售价：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设置足够大的市场售价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，使整个马尔科夫链的状态转移不会因预期收益为负数而停止（但并不以此为实际价值）。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②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半成品的调换损失：半成品实际上并无调换损失，但为保证模型完整仍沿用概念。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设定足够大的调换费用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，使得在设计代价矩阵时一定选择“企业检测”的费用。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Bold-Identity-H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200"/>
              </a:spcAft>
            </a:pP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③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半成品的“购买单价”：通过不断调整售价，使得状态 </a:t>
            </a:r>
            <a:r>
              <a:rPr lang="zh-CN" altLang="en-US" i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S</a:t>
            </a:r>
            <a:r>
              <a:rPr lang="zh-CN" altLang="en-US" i="1" baseline="-25000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0,0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 的预期收益接近于0，此时售价刚好填补预期成本。而此时预期成本是得到一个正品零配件的费用，因此用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预期成本 × 半成品次品率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作为购买单价。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问题二三的拓展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次品率的变化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批量的大小变化（不同信度）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现有的东西不用说，最上面的东西</a:t>
            </a:r>
            <a:r>
              <a:rPr lang="zh-CN" altLang="en-US" dirty="0"/>
              <a:t>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6645A-EFFF-401F-8193-60E51DD191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逆函数是因为要找对应累积概率达到时的置信区间上下限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16645A-EFFF-401F-8193-60E51DD1918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p>
                <a:r>
                  <a:rPr lang="zh-CN" altLang="en-US" b="1"/>
                  <a:t>字体大小统一</a:t>
                </a:r>
                <a:endParaRPr lang="zh-CN" altLang="en-US" b="1"/>
              </a:p>
              <a:p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sym typeface="+mn-ea"/>
                  </a:rPr>
                  <a:t>考虑到企业实际生产大量的零配件，批量数和抽样数都足够大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理论次品率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 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=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供应商标称值 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sym typeface="+mn-ea"/>
                </a:endParaRPr>
              </a:p>
              <a:p>
                <a:pPr algn="l"/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Z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α</a:t>
                </a:r>
                <a:r>
                  <a:rPr lang="en-US" altLang="zh-CN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数据点在标准正态分布中，距离均值的标准差 </a:t>
                </a:r>
                <a:endParaRPr lang="zh-CN" altLang="en-US" dirty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r>
                  <a:rPr lang="en-US" altLang="zh-CN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E   </a:t>
                </a:r>
                <a:r>
                  <a:rPr lang="zh-CN" altLang="en-US" dirty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是估计误差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endParaRPr lang="zh-CN" altLang="en-US" b="1"/>
              </a:p>
            </p:txBody>
          </p:sp>
        </mc:Choice>
        <mc:Fallback>
          <p:sp>
            <p:nvSpPr>
              <p:cNvPr id="3" name="文本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探究性方案：为了挖掘</a:t>
            </a:r>
            <a:r>
              <a:rPr lang="en-US" altLang="zh-CN"/>
              <a:t>……</a:t>
            </a:r>
            <a:r>
              <a:rPr lang="zh-CN" altLang="en-US"/>
              <a:t>，进行了</a:t>
            </a:r>
            <a:r>
              <a:rPr lang="en-US" altLang="zh-CN"/>
              <a:t>……</a:t>
            </a:r>
            <a:r>
              <a:rPr lang="zh-CN" altLang="en-US"/>
              <a:t>尝试，得到符合模型使用条件（</a:t>
            </a:r>
            <a:r>
              <a:rPr lang="zh-CN" altLang="en-US"/>
              <a:t>情境）的结论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简化成一两句</a:t>
            </a:r>
            <a:r>
              <a:rPr lang="en-US" altLang="zh-CN"/>
              <a:t>	</a:t>
            </a:r>
            <a:r>
              <a:rPr lang="zh-CN" altLang="en-US"/>
              <a:t>只放结论</a:t>
            </a:r>
            <a:r>
              <a:rPr lang="en-US" altLang="zh-CN"/>
              <a:t>	</a:t>
            </a:r>
            <a:r>
              <a:rPr lang="zh-CN" altLang="en-US"/>
              <a:t>能合并</a:t>
            </a:r>
            <a:r>
              <a:rPr lang="zh-CN" altLang="en-US"/>
              <a:t>就合并</a:t>
            </a:r>
            <a:endParaRPr lang="zh-CN" altLang="en-US"/>
          </a:p>
          <a:p>
            <a:endParaRPr lang="zh-CN" altLang="en-US"/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企业不合格产品退换问题：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企业对于不合格产品需要进行调换；而本模型将调换过程简化，只考虑次品损失而无需考虑给顾客更换新产品的后续质量问题。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此外，本模型以单个产品的预期收益（方案一、二）与成功售出一件合格品的代价（方案三）为决策好坏的评判标准，并不涉及换货所得的新产品（我们将其转化为“新交易”），因而可以对模型作此简化。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不合格产品检验问题：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不合格产品可能由企业检验出，也有可能在流入市场后被顾客退回，可以视为付出调换损失作为检测费用的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顾客检测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方式。本模型直接选取两种方式中预期损失更小的方案，减少对于检测方式选择的考虑。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}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不合格产品拆解问题：</a:t>
            </a:r>
            <a:endParaRPr lang="zh-CN" altLang="en-US" b="1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基于先前生产步骤（对于零配件的检测），可以计算不合格产品零配件次品率的后验概率，以此确定拆解后零配件的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价值</a:t>
            </a: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，预先判断是否应当对次品进行拆解。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（在方案一、二中仍然进行计算；在方案三中预先确定是否拆解。）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当上述成品拆解决策的判断不等式成立时，对不合格产品进行拆解的期望收益更大。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评阅要点：</a:t>
            </a:r>
            <a:endParaRPr lang="zh-CN" altLang="en-US"/>
          </a:p>
          <a:p>
            <a:r>
              <a:rPr lang="zh-CN" altLang="en-US">
                <a:sym typeface="+mn-ea"/>
              </a:rPr>
              <a:t>同时需要注意的是</a:t>
            </a:r>
            <a:r>
              <a:rPr lang="zh-CN" altLang="en-US" b="1">
                <a:sym typeface="+mn-ea"/>
              </a:rPr>
              <a:t>对于次品，拆下来的零件如果已经检测过的话，就不需要再检测。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方案二</a:t>
            </a:r>
            <a:r>
              <a:rPr lang="en-US" altLang="zh-CN" b="1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拆下来的零件如果没有检测过，或者</a:t>
            </a:r>
            <a:r>
              <a:rPr lang="zh-CN" altLang="en-US" b="1">
                <a:sym typeface="+mn-ea"/>
              </a:rPr>
              <a:t>假设不记录检测结果</a:t>
            </a:r>
            <a:r>
              <a:rPr lang="zh-CN" altLang="en-US">
                <a:sym typeface="+mn-ea"/>
              </a:rPr>
              <a:t>，则需要重新计算拆下来的零件为次品的条件概率。</a:t>
            </a:r>
            <a:endParaRPr lang="zh-CN" altLang="en-US"/>
          </a:p>
          <a:p>
            <a:r>
              <a:rPr lang="zh-CN" altLang="en-US">
                <a:sym typeface="+mn-ea"/>
              </a:rPr>
              <a:t>从零部件管理难度、成本等现实可行性角度对比拉踩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简化</a:t>
            </a:r>
            <a:r>
              <a:rPr lang="en-US" altLang="zh-CN"/>
              <a:t>→</a:t>
            </a:r>
            <a:r>
              <a:rPr lang="zh-CN" altLang="en-US"/>
              <a:t>关键词，不要</a:t>
            </a:r>
            <a:r>
              <a:rPr lang="zh-CN" altLang="en-US"/>
              <a:t>完整句子</a:t>
            </a:r>
            <a:endParaRPr lang="zh-CN" altLang="en-US"/>
          </a:p>
          <a:p>
            <a:endParaRPr lang="zh-CN" altLang="en-US"/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对于次品经过拆解后得到的零配件，根据不同方案的需求，我们分别考虑是否标记检测状态的情况：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方案一并不考虑拆解问题，因此不做讨论；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方案二中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，避免对合格零配件进行重复检测；</a:t>
            </a:r>
            <a:endParaRPr lang="zh-CN" altLang="en-US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/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方案三中</a:t>
            </a:r>
            <a:r>
              <a:rPr lang="zh-CN" altLang="en-US" b="1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</a:t>
            </a:r>
            <a:r>
              <a:rPr lang="zh-CN" altLang="en-US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，将所有不合格品统一处理，控制模型中状态节点数目，更加贴近现实中的企业生产过程，降低管理难度和成本。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最大的特色：</a:t>
            </a:r>
            <a:br>
              <a:rPr lang="zh-CN" altLang="en-US"/>
            </a:br>
            <a:r>
              <a:rPr lang="zh-CN" altLang="en-US"/>
              <a:t>方案一：不考虑拆解</a:t>
            </a:r>
            <a:endParaRPr lang="zh-CN" altLang="en-US"/>
          </a:p>
          <a:p>
            <a:r>
              <a:rPr lang="zh-CN" altLang="en-US"/>
              <a:t>方案二：拆解问题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由拆解决策不等式确定；且两轮中一定对每个零配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件都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进行检测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/>
              <a:t>强调这些条件是通过探索性方案</a:t>
            </a:r>
            <a:r>
              <a:rPr lang="zh-CN" altLang="en-US"/>
              <a:t>得到的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基于马尔可夫决策过程与贝尔曼方程的最优决策模型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简单提一下模型、和问题的关系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论文</a:t>
            </a:r>
            <a:r>
              <a:rPr lang="en-US" altLang="zh-CN">
                <a:solidFill>
                  <a:srgbClr val="000000"/>
                </a:solidFill>
                <a:latin typeface="FandolSong-Bold-Identity-H"/>
                <a:ea typeface="FandolSong-Bold-Identity-H"/>
                <a:sym typeface="+mn-ea"/>
              </a:rPr>
              <a:t>p14 </a:t>
            </a:r>
            <a:r>
              <a:rPr lang="zh-CN" altLang="en-US">
                <a:solidFill>
                  <a:srgbClr val="000000"/>
                </a:solidFill>
                <a:latin typeface="FandolSong-Bold-Identity-H"/>
                <a:ea typeface="宋体" panose="02010600030101010101" pitchFamily="2" charset="-122"/>
                <a:sym typeface="+mn-ea"/>
              </a:rPr>
              <a:t>（马尔可夫决策过程中，哪些是真的满足性质、哪些是做了近似）</a:t>
            </a:r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endParaRPr lang="zh-CN" altLang="en-US">
              <a:solidFill>
                <a:srgbClr val="000000"/>
              </a:solidFill>
              <a:latin typeface="FandolSong-Bold-Identity-H"/>
              <a:ea typeface="FandolSong-Bold-Identity-H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零配件购买与检测成本已确定，且生产过程几乎无耦合，可划分为多个生产结点，且每个生产节点的迁移代价不依赖与其它结点。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我们考虑使用马尔可夫模型：</a:t>
            </a:r>
            <a:endParaRPr lang="zh-CN" altLang="en-US" b="1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基于对模型的简化，根据生产过程中零配件的购买、检测过程，对于不同生产决策，定义多个状态节点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，表现出所有可能的零件状态。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对于每个状态定义可以进行的动作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与相应代价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R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，且代价已经确定（例如检测费用固定），设计对应动作的代价矩阵。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针对不合格零配件的多次拆解复用，考虑第一次拆解后次品率的后验概率；但不考虑多于两次的拆解（沿用相应生产步骤后初次拆解的次品率）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pPr indent="457200"/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以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售出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状态作为迭代出口，并设置相应代价为售价的相反数。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 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使用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FandolSong-Bold-Identity-H"/>
                <a:cs typeface="Cambria Math" panose="02040503050406030204" charset="0"/>
                <a:sym typeface="+mn-ea"/>
              </a:rPr>
              <a:t>价值迭代法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求解上式贝尔曼方程。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初始化所有状态的值函数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 baseline="-25000">
                <a:solidFill>
                  <a:srgbClr val="000000"/>
                </a:solidFill>
                <a:latin typeface="Cambria Math" panose="02040503050406030204" charset="0"/>
                <a:ea typeface="CMR8"/>
                <a:cs typeface="Cambria Math" panose="02040503050406030204" charset="0"/>
                <a:sym typeface="+mn-ea"/>
              </a:rPr>
              <a:t>0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(S)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为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Times New Roman" panose="02020603050405020304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对于每个状态，计算采取不同动作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后的成本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C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Times New Roman" panose="02020603050405020304"/>
                <a:cs typeface="Cambria Math" panose="02040503050406030204" charset="0"/>
                <a:sym typeface="+mn-ea"/>
              </a:rPr>
              <a:t>(S,A)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，再根据状态转移概率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P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SY10"/>
                <a:cs typeface="Cambria Math" panose="02040503050406030204" charset="0"/>
                <a:sym typeface="+mn-ea"/>
              </a:rPr>
              <a:t>|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S, a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)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CMR12"/>
                <a:cs typeface="Cambria Math" panose="02040503050406030204" charset="0"/>
                <a:sym typeface="+mn-ea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与将要跳转到的状态对应值函数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V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(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S’ )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，计算跳转到未来状态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’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的期望成本。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针对状态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S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所有可能的动作，选择使得总成本最小的动作 </a:t>
            </a:r>
            <a:r>
              <a:rPr lang="en-US" altLang="zh-CN" i="1">
                <a:solidFill>
                  <a:srgbClr val="000000"/>
                </a:solidFill>
                <a:latin typeface="Cambria Math" panose="02040503050406030204" charset="0"/>
                <a:ea typeface="CMMI12"/>
                <a:cs typeface="Cambria Math" panose="02040503050406030204" charset="0"/>
                <a:sym typeface="+mn-ea"/>
              </a:rPr>
              <a:t>A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FandolSong-Regular-Identity-H"/>
                <a:cs typeface="Cambria Math" panose="02040503050406030204" charset="0"/>
                <a:sym typeface="+mn-ea"/>
              </a:rPr>
              <a:t>进行跳转，并更新值函数。 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FandolSong-Regular-Identity-H"/>
              <a:cs typeface="Cambria Math" panose="020405030504060302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右边</a:t>
            </a:r>
            <a:r>
              <a:rPr lang="zh-CN" altLang="en-US"/>
              <a:t>有点乱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总状态数量随着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变化呈指数增长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零配件状态设定与动作设定相似。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可复用问题二模型与方程，只需调整迁移概率矩阵和代价函数</a:t>
            </a:r>
            <a:endParaRPr lang="zh-CN" altLang="en-US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可以推广到不同的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值，适用于更复杂的生产情境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EFABE-C0C0-4CA4-BC17-FB88BCC746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FE33-6ED8-4310-A249-8F4F551638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wmf"/><Relationship Id="rId6" Type="http://schemas.openxmlformats.org/officeDocument/2006/relationships/oleObject" Target="../embeddings/oleObject4.bin"/><Relationship Id="rId5" Type="http://schemas.openxmlformats.org/officeDocument/2006/relationships/tags" Target="../tags/tag55.xml"/><Relationship Id="rId4" Type="http://schemas.openxmlformats.org/officeDocument/2006/relationships/image" Target="../media/image8.png"/><Relationship Id="rId3" Type="http://schemas.openxmlformats.org/officeDocument/2006/relationships/tags" Target="../tags/tag54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7.xml"/><Relationship Id="rId5" Type="http://schemas.openxmlformats.org/officeDocument/2006/relationships/image" Target="../media/image8.png"/><Relationship Id="rId4" Type="http://schemas.openxmlformats.org/officeDocument/2006/relationships/tags" Target="../tags/tag56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5.bin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4.png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8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8.png"/><Relationship Id="rId34" Type="http://schemas.openxmlformats.org/officeDocument/2006/relationships/image" Target="../media/image4.png"/><Relationship Id="rId33" Type="http://schemas.openxmlformats.org/officeDocument/2006/relationships/tags" Target="../tags/tag30.xml"/><Relationship Id="rId32" Type="http://schemas.openxmlformats.org/officeDocument/2006/relationships/tags" Target="../tags/tag29.xml"/><Relationship Id="rId31" Type="http://schemas.openxmlformats.org/officeDocument/2006/relationships/tags" Target="../tags/tag28.xml"/><Relationship Id="rId30" Type="http://schemas.openxmlformats.org/officeDocument/2006/relationships/tags" Target="../tags/tag27.xml"/><Relationship Id="rId3" Type="http://schemas.openxmlformats.org/officeDocument/2006/relationships/tags" Target="../tags/tag1.xml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7.jpe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emf"/><Relationship Id="rId6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7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8.png"/><Relationship Id="rId7" Type="http://schemas.openxmlformats.org/officeDocument/2006/relationships/tags" Target="../tags/tag33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32.xml"/><Relationship Id="rId23" Type="http://schemas.openxmlformats.org/officeDocument/2006/relationships/notesSlide" Target="../notesSlides/notesSlide2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43.xml"/><Relationship Id="rId2" Type="http://schemas.openxmlformats.org/officeDocument/2006/relationships/image" Target="../media/image9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13.wmf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tags" Target="../tags/tag44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8.png"/><Relationship Id="rId3" Type="http://schemas.openxmlformats.org/officeDocument/2006/relationships/tags" Target="../tags/tag45.xml"/><Relationship Id="rId2" Type="http://schemas.microsoft.com/office/2007/relationships/hdphoto" Target="../media/image12.wdp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tags" Target="../tags/tag51.xml"/><Relationship Id="rId4" Type="http://schemas.openxmlformats.org/officeDocument/2006/relationships/image" Target="../media/image8.png"/><Relationship Id="rId3" Type="http://schemas.openxmlformats.org/officeDocument/2006/relationships/tags" Target="../tags/tag50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3.xml"/><Relationship Id="rId5" Type="http://schemas.openxmlformats.org/officeDocument/2006/relationships/image" Target="../media/image8.png"/><Relationship Id="rId4" Type="http://schemas.openxmlformats.org/officeDocument/2006/relationships/tags" Target="../tags/tag52.xml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9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85306" y="2773240"/>
            <a:ext cx="10821387" cy="1550292"/>
            <a:chOff x="-882405" y="2920911"/>
            <a:chExt cx="9588871" cy="1550292"/>
          </a:xfrm>
        </p:grpSpPr>
        <p:sp>
          <p:nvSpPr>
            <p:cNvPr id="12" name="Rectangle 9"/>
            <p:cNvSpPr/>
            <p:nvPr/>
          </p:nvSpPr>
          <p:spPr>
            <a:xfrm>
              <a:off x="-882405" y="2920911"/>
              <a:ext cx="9588871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基于马尔可夫决策与抽样检测概率分布的 </a:t>
              </a:r>
              <a:endPara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-664025" y="3826043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企业最优生产决策</a:t>
              </a:r>
              <a:endParaRPr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4" name="直接连接符 13"/>
          <p:cNvCxnSpPr>
            <a:endCxn id="16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>
            <a:stCxn id="16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24000" y="2636838"/>
            <a:ext cx="3228975" cy="2158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成品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实际的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合格率</a:t>
            </a:r>
            <a:endParaRPr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70375" y="2637155"/>
          <a:ext cx="6684645" cy="172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6" imgW="2691765" imgH="698500" progId="Equation.DSMT4">
                  <p:embed/>
                </p:oleObj>
              </mc:Choice>
              <mc:Fallback>
                <p:oleObj name="" r:id="rId6" imgW="2691765" imgH="6985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0375" y="2637155"/>
                        <a:ext cx="6684645" cy="172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509395"/>
            <a:ext cx="11844000" cy="366762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89685" y="1892935"/>
            <a:ext cx="70923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零配件购买与检测成本已确定。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生产过程各决策彼此独立，无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耦合。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生产过程依据零配件状态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可划分多个生产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生产状态的转移不依赖于先前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适用条件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200" y="1193800"/>
            <a:ext cx="10327005" cy="4323715"/>
          </a:xfrm>
          <a:prstGeom prst="rect">
            <a:avLst/>
          </a:prstGeom>
        </p:spPr>
        <p:txBody>
          <a:bodyPr>
            <a:noAutofit/>
          </a:bodyPr>
          <a:p>
            <a:pPr indent="457200" fontAlgn="auto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因此考虑使用马尔可夫模型：</a:t>
            </a:r>
            <a:endParaRPr lang="zh-CN" altLang="en-US" sz="2400" b="1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根据生产过程中零配件的购买、检测过程，定义多个状态节点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2400" i="1" baseline="-25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i,j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，表示零件所有可能状态。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对于每个状态定义可行动作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与相应代价</a:t>
            </a:r>
            <a:r>
              <a:rPr lang="en-US" altLang="zh-CN" sz="2400" i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R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，并计算动作代价矩阵。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考虑不合格零配件第一次拆解后次品率的后验概率；但不考虑多于两次的拆解（沿用相应生产步骤后初次拆解的次品率）。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4. 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以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“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售出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”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状态作为迭代出口，并设定相应代价为售价的相反数。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endParaRPr lang="zh-CN" altLang="en-US" sz="16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4184"/>
          <a:stretch>
            <a:fillRect/>
          </a:stretch>
        </p:blipFill>
        <p:spPr>
          <a:xfrm>
            <a:off x="7597775" y="806450"/>
            <a:ext cx="4429125" cy="60071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36" name="圆角矩形 6"/>
          <p:cNvSpPr/>
          <p:nvPr>
            <p:custDataLst>
              <p:tags r:id="rId6"/>
            </p:custDataLst>
          </p:nvPr>
        </p:nvSpPr>
        <p:spPr>
          <a:xfrm>
            <a:off x="414020" y="1019175"/>
            <a:ext cx="396240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占位符 5"/>
          <p:cNvSpPr txBox="1"/>
          <p:nvPr>
            <p:custDataLst>
              <p:tags r:id="rId7"/>
            </p:custDataLst>
          </p:nvPr>
        </p:nvSpPr>
        <p:spPr>
          <a:xfrm>
            <a:off x="622300" y="1052830"/>
            <a:ext cx="355219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状态定义及</a:t>
            </a:r>
            <a:r>
              <a:rPr lang="zh-CN" altLang="en-US" sz="2400" dirty="0">
                <a:solidFill>
                  <a:schemeClr val="bg1"/>
                </a:solidFill>
              </a:rPr>
              <a:t>状态转移图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56000" y="7539355"/>
            <a:ext cx="5080000" cy="606425"/>
          </a:xfrm>
          <a:prstGeom prst="rect">
            <a:avLst/>
          </a:prstGeom>
        </p:spPr>
        <p:txBody>
          <a:bodyPr/>
          <a:p>
            <a:endParaRPr sz="1600"/>
          </a:p>
        </p:txBody>
      </p:sp>
      <p:sp>
        <p:nvSpPr>
          <p:cNvPr id="30" name="文本框 29"/>
          <p:cNvSpPr txBox="1"/>
          <p:nvPr/>
        </p:nvSpPr>
        <p:spPr>
          <a:xfrm>
            <a:off x="599440" y="1976120"/>
            <a:ext cx="26917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定义状态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i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en-US" altLang="zh-CN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j 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表示零配件</a:t>
            </a:r>
            <a:r>
              <a:rPr lang="en-US" altLang="zh-CN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的状态</a:t>
            </a:r>
            <a:endParaRPr lang="zh-CN" altLang="en-US" sz="20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1975" y="1624330"/>
          <a:ext cx="77978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8" imgW="228600" imgH="241300" progId="Equation.KSEE3">
                  <p:embed/>
                </p:oleObj>
              </mc:Choice>
              <mc:Fallback>
                <p:oleObj name="" r:id="rId8" imgW="2286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1975" y="1624330"/>
                        <a:ext cx="779780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表格 41"/>
          <p:cNvGraphicFramePr/>
          <p:nvPr>
            <p:custDataLst>
              <p:tags r:id="rId10"/>
            </p:custDataLst>
          </p:nvPr>
        </p:nvGraphicFramePr>
        <p:xfrm>
          <a:off x="853440" y="3609340"/>
          <a:ext cx="6003925" cy="280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65"/>
                <a:gridCol w="1096645"/>
                <a:gridCol w="1462405"/>
                <a:gridCol w="1462405"/>
                <a:gridCol w="1462405"/>
              </a:tblGrid>
              <a:tr h="4248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0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2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3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i=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未拥有零配件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拥有未检测的零配件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1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1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j=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未拥有零配件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拥有未检测的零配件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拥有检测过的零配件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拥有由不合格品拆解得的零配件</a:t>
                      </a:r>
                      <a:r>
                        <a:rPr lang="en-US" altLang="zh-CN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a:t>2</a:t>
                      </a:r>
                      <a:endParaRPr lang="en-US" altLang="zh-CN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3291205" y="1922780"/>
            <a:ext cx="498602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 lang="zh-CN" altLang="en-US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未拥有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未检测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购买得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</a:t>
            </a:r>
            <a:r>
              <a:rPr lang="zh-CN"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过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 lang="en-US" altLang="zh-CN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3 </a:t>
            </a:r>
            <a:r>
              <a:rPr lang="zh-CN" altLang="en-US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表示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拥有</a:t>
            </a:r>
            <a:r>
              <a:rPr b="1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由不合格品拆解得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</a:t>
            </a:r>
            <a:r>
              <a:rPr lang="zh-CN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某</a:t>
            </a:r>
            <a:r>
              <a:rPr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endParaRPr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60095" y="1854200"/>
          <a:ext cx="62547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3048000" imgH="457200" progId="Equation.DSMT4">
                  <p:embed/>
                </p:oleObj>
              </mc:Choice>
              <mc:Fallback>
                <p:oleObj name="" r:id="rId5" imgW="3048000" imgH="4572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095" y="1854200"/>
                        <a:ext cx="625475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92430" y="2908935"/>
            <a:ext cx="6990080" cy="2675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价值迭代法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求解上式贝尔曼方程。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初始化所有状态的值函数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和损失因子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γ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对于每个状态，计算动作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的成本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(S,A)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跳转到未来状态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S’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的期望成本。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考虑状态</a:t>
            </a:r>
            <a:r>
              <a:rPr lang="en-US" altLang="zh-CN" sz="24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 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所有可能的动作，更新值函数。 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45" y="5099050"/>
            <a:ext cx="4401185" cy="10585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727950" y="4366260"/>
            <a:ext cx="3760470" cy="494665"/>
            <a:chOff x="11411" y="6813"/>
            <a:chExt cx="5922" cy="779"/>
          </a:xfrm>
        </p:grpSpPr>
        <p:sp>
          <p:nvSpPr>
            <p:cNvPr id="15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1411" y="6813"/>
              <a:ext cx="429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文本占位符 5"/>
            <p:cNvSpPr txBox="1"/>
            <p:nvPr>
              <p:custDataLst>
                <p:tags r:id="rId9"/>
              </p:custDataLst>
            </p:nvPr>
          </p:nvSpPr>
          <p:spPr>
            <a:xfrm>
              <a:off x="11739" y="6866"/>
              <a:ext cx="5594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代价函数R(s,a)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7950" y="2105025"/>
            <a:ext cx="4463415" cy="18872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789545" y="1734820"/>
            <a:ext cx="27743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检测零配件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2”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动作为例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圆角矩形 6"/>
          <p:cNvSpPr/>
          <p:nvPr>
            <p:custDataLst>
              <p:tags r:id="rId11"/>
            </p:custDataLst>
          </p:nvPr>
        </p:nvSpPr>
        <p:spPr>
          <a:xfrm>
            <a:off x="7727950" y="1239520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占位符 5"/>
          <p:cNvSpPr txBox="1"/>
          <p:nvPr>
            <p:custDataLst>
              <p:tags r:id="rId12"/>
            </p:custDataLst>
          </p:nvPr>
        </p:nvSpPr>
        <p:spPr>
          <a:xfrm>
            <a:off x="7936230" y="1273175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迁移概率矩阵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圆角矩形 6"/>
          <p:cNvSpPr/>
          <p:nvPr>
            <p:custDataLst>
              <p:tags r:id="rId1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1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贝尔曼方程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89"/>
          <a:stretch>
            <a:fillRect/>
          </a:stretch>
        </p:blipFill>
        <p:spPr>
          <a:xfrm>
            <a:off x="1127760" y="1096010"/>
            <a:ext cx="9685655" cy="50374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2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2252"/>
          <a:stretch>
            <a:fillRect/>
          </a:stretch>
        </p:blipFill>
        <p:spPr>
          <a:xfrm>
            <a:off x="188913" y="950595"/>
            <a:ext cx="4003675" cy="252412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 rot="16200000">
            <a:off x="4736465" y="1860790"/>
            <a:ext cx="294640" cy="792000"/>
          </a:xfrm>
          <a:prstGeom prst="downArrow">
            <a:avLst/>
          </a:prstGeom>
          <a:solidFill>
            <a:srgbClr val="4E90A2"/>
          </a:solidFill>
          <a:ln>
            <a:solidFill>
              <a:srgbClr val="327F9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/>
          </a:p>
        </p:txBody>
      </p:sp>
      <p:grpSp>
        <p:nvGrpSpPr>
          <p:cNvPr id="26" name="组合 25"/>
          <p:cNvGrpSpPr/>
          <p:nvPr/>
        </p:nvGrpSpPr>
        <p:grpSpPr>
          <a:xfrm>
            <a:off x="5523865" y="968375"/>
            <a:ext cx="6461760" cy="2576195"/>
            <a:chOff x="523" y="5736"/>
            <a:chExt cx="10176" cy="405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" y="5906"/>
              <a:ext cx="4481" cy="18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2" y="5902"/>
              <a:ext cx="4479" cy="173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" y="8359"/>
              <a:ext cx="4479" cy="112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" y="8022"/>
              <a:ext cx="4190" cy="156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523" y="5736"/>
              <a:ext cx="10176" cy="4057"/>
            </a:xfrm>
            <a:prstGeom prst="rect">
              <a:avLst/>
            </a:prstGeom>
            <a:ln>
              <a:solidFill>
                <a:srgbClr val="327F93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32105" y="970915"/>
            <a:ext cx="3860800" cy="2571750"/>
          </a:xfrm>
          <a:prstGeom prst="rect">
            <a:avLst/>
          </a:prstGeom>
          <a:ln>
            <a:solidFill>
              <a:srgbClr val="4E90A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08685" y="4622165"/>
            <a:ext cx="10383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可行性：可由模型赋予半成品成本与次品率，复用问题二模型</a:t>
            </a:r>
            <a:endParaRPr lang="en-US" altLang="zh-CN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必要性：适配不同的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工序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、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n(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)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值，可推广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到更复杂的生产情境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8110" y="3811905"/>
            <a:ext cx="10211435" cy="775335"/>
            <a:chOff x="186" y="6189"/>
            <a:chExt cx="16081" cy="1221"/>
          </a:xfrm>
        </p:grpSpPr>
        <p:sp>
          <p:nvSpPr>
            <p:cNvPr id="8" name="文本框 7"/>
            <p:cNvSpPr txBox="1"/>
            <p:nvPr/>
          </p:nvSpPr>
          <p:spPr>
            <a:xfrm>
              <a:off x="9035" y="6686"/>
              <a:ext cx="723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457200" algn="l">
                <a:lnSpc>
                  <a:spcPct val="100000"/>
                </a:lnSpc>
              </a:pP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状态数较少，</a:t>
              </a:r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模型简化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93" y="6189"/>
              <a:ext cx="5886" cy="1092"/>
              <a:chOff x="4876" y="6397"/>
              <a:chExt cx="5886" cy="109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4876" y="6397"/>
                <a:ext cx="5886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00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sym typeface="+mn-ea"/>
                  </a:rPr>
                  <a:t>拆成多个子树</a:t>
                </a:r>
                <a:endParaRPr lang="zh-CN" altLang="en-US" sz="20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" name="下箭头 23"/>
              <p:cNvSpPr/>
              <p:nvPr/>
            </p:nvSpPr>
            <p:spPr>
              <a:xfrm rot="16200000">
                <a:off x="7587" y="5573"/>
                <a:ext cx="464" cy="3368"/>
              </a:xfrm>
              <a:prstGeom prst="downArrow">
                <a:avLst/>
              </a:prstGeom>
              <a:solidFill>
                <a:srgbClr val="4E90A2"/>
              </a:solidFill>
              <a:ln>
                <a:solidFill>
                  <a:srgbClr val="327F9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00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6" y="6686"/>
              <a:ext cx="605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rPr>
                <a:t>状态数多，模型复杂</a:t>
              </a:r>
              <a:endPara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3——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参数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设定</a:t>
            </a:r>
            <a:endParaRPr lang="zh-CN" altLang="en-US" sz="2400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23875" y="2295525"/>
          <a:ext cx="654748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0565"/>
                <a:gridCol w="710565"/>
                <a:gridCol w="710565"/>
                <a:gridCol w="710565"/>
                <a:gridCol w="710565"/>
                <a:gridCol w="710565"/>
                <a:gridCol w="710565"/>
                <a:gridCol w="786765"/>
                <a:gridCol w="7867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</a:t>
                      </a: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装配品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购买单价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次品率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装配成本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检测成本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市场售价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调换损失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拆解费用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零配件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①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②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半成品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不合格成品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③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endParaRPr lang="en-US" altLang="zh-CN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381000">
                <a:tc gridSpan="9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注：</a:t>
                      </a:r>
                      <a:r>
                        <a:rPr lang="en-US" altLang="zh-CN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√</a:t>
                      </a: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表示题中已经给出数据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86650" y="1779270"/>
            <a:ext cx="4370070" cy="3756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①半成品的市场售价：设置足够大的市场售价。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②半成品的调换损失：半成品实际上并无调换损失，但沿用概念，设定足够大的调换费用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③半成品的“购买单价”：由模型</a:t>
            </a:r>
            <a:r>
              <a:rPr lang="zh-CN" altLang="en-US" sz="2400">
                <a:solidFill>
                  <a:srgbClr val="0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确定购买单价。</a:t>
            </a:r>
            <a:endParaRPr lang="zh-CN" altLang="en-US" sz="2400">
              <a:solidFill>
                <a:srgbClr val="0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362" b="12467"/>
          <a:stretch>
            <a:fillRect/>
          </a:stretch>
        </p:blipFill>
        <p:spPr>
          <a:xfrm>
            <a:off x="1127760" y="1110615"/>
            <a:ext cx="10156825" cy="39846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3</a:t>
              </a:r>
              <a:r>
                <a:rPr lang="en-US" altLang="zh-CN" dirty="0">
                  <a:solidFill>
                    <a:srgbClr val="03617A"/>
                  </a:solidFill>
                </a:rPr>
                <a:t>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2585" y="5095240"/>
            <a:ext cx="583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最大预期收益：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45.09699078</a:t>
            </a:r>
            <a:endParaRPr lang="en-US" altLang="zh-CN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08645" cy="6858000"/>
          </a:xfrm>
          <a:prstGeom prst="rect">
            <a:avLst/>
          </a:prstGeom>
        </p:spPr>
      </p:pic>
      <p:sp>
        <p:nvSpPr>
          <p:cNvPr id="4" name="PA-矩形 8"/>
          <p:cNvSpPr/>
          <p:nvPr>
            <p:custDataLst>
              <p:tags r:id="rId3"/>
            </p:custDataLst>
          </p:nvPr>
        </p:nvSpPr>
        <p:spPr>
          <a:xfrm>
            <a:off x="0" y="0"/>
            <a:ext cx="5208645" cy="6872990"/>
          </a:xfrm>
          <a:prstGeom prst="rect">
            <a:avLst/>
          </a:prstGeom>
          <a:gradFill flip="none" rotWithShape="1">
            <a:gsLst>
              <a:gs pos="100000">
                <a:srgbClr val="03617A">
                  <a:alpha val="62000"/>
                </a:srgbClr>
              </a:gs>
              <a:gs pos="0">
                <a:srgbClr val="03617A">
                  <a:alpha val="6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730" y="1791519"/>
            <a:ext cx="6831989" cy="5969958"/>
          </a:xfrm>
          <a:prstGeom prst="rect">
            <a:avLst/>
          </a:prstGeom>
        </p:spPr>
      </p:pic>
      <p:grpSp>
        <p:nvGrpSpPr>
          <p:cNvPr id="5" name="PA-组合 20"/>
          <p:cNvGrpSpPr/>
          <p:nvPr>
            <p:custDataLst>
              <p:tags r:id="rId5"/>
            </p:custDataLst>
          </p:nvPr>
        </p:nvGrpSpPr>
        <p:grpSpPr>
          <a:xfrm>
            <a:off x="6032739" y="1506205"/>
            <a:ext cx="672405" cy="923330"/>
            <a:chOff x="7138670" y="1012807"/>
            <a:chExt cx="672405" cy="923330"/>
          </a:xfrm>
        </p:grpSpPr>
        <p:sp>
          <p:nvSpPr>
            <p:cNvPr id="6" name="PA-任意多边形 9"/>
            <p:cNvSpPr/>
            <p:nvPr>
              <p:custDataLst>
                <p:tags r:id="rId6"/>
              </p:custDataLst>
            </p:nvPr>
          </p:nvSpPr>
          <p:spPr>
            <a:xfrm>
              <a:off x="7138670" y="1555752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PA-文本框 13"/>
            <p:cNvSpPr txBox="1"/>
            <p:nvPr>
              <p:custDataLst>
                <p:tags r:id="rId7"/>
              </p:custDataLst>
            </p:nvPr>
          </p:nvSpPr>
          <p:spPr>
            <a:xfrm>
              <a:off x="7186365" y="1012807"/>
              <a:ext cx="6247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54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1</a:t>
              </a:r>
              <a:endParaRPr lang="zh-CN" altLang="en-US" sz="54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PA-组合 19"/>
          <p:cNvGrpSpPr/>
          <p:nvPr>
            <p:custDataLst>
              <p:tags r:id="rId8"/>
            </p:custDataLst>
          </p:nvPr>
        </p:nvGrpSpPr>
        <p:grpSpPr>
          <a:xfrm>
            <a:off x="6032739" y="2617813"/>
            <a:ext cx="672405" cy="830997"/>
            <a:chOff x="7138670" y="2490624"/>
            <a:chExt cx="672405" cy="830997"/>
          </a:xfrm>
        </p:grpSpPr>
        <p:sp>
          <p:nvSpPr>
            <p:cNvPr id="9" name="PA-任意多边形 10"/>
            <p:cNvSpPr/>
            <p:nvPr>
              <p:custDataLst>
                <p:tags r:id="rId9"/>
              </p:custDataLst>
            </p:nvPr>
          </p:nvSpPr>
          <p:spPr>
            <a:xfrm>
              <a:off x="7138670" y="2967858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PA-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7186365" y="2490624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2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1" name="PA-任意多边形 11"/>
          <p:cNvSpPr/>
          <p:nvPr>
            <p:custDataLst>
              <p:tags r:id="rId11"/>
            </p:custDataLst>
          </p:nvPr>
        </p:nvSpPr>
        <p:spPr>
          <a:xfrm>
            <a:off x="6032739" y="4131791"/>
            <a:ext cx="360050" cy="2025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8438627 w 12192000"/>
              <a:gd name="connsiteY3" fmla="*/ 1 h 6858000"/>
              <a:gd name="connsiteX4" fmla="*/ 12192000 w 12192000"/>
              <a:gd name="connsiteY4" fmla="*/ 5623285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8438627" y="1"/>
                </a:lnTo>
                <a:lnTo>
                  <a:pt x="12192000" y="562328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rgbClr val="03617A"/>
              </a:gs>
              <a:gs pos="72000">
                <a:srgbClr val="03617A">
                  <a:alpha val="40000"/>
                </a:srgbClr>
              </a:gs>
              <a:gs pos="100000">
                <a:srgbClr val="03617A">
                  <a:alpha val="0"/>
                </a:srgbClr>
              </a:gs>
            </a:gsLst>
            <a:lin ang="84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PA-文本框 15"/>
          <p:cNvSpPr txBox="1"/>
          <p:nvPr>
            <p:custDataLst>
              <p:tags r:id="rId12"/>
            </p:custDataLst>
          </p:nvPr>
        </p:nvSpPr>
        <p:spPr>
          <a:xfrm>
            <a:off x="6080434" y="3637087"/>
            <a:ext cx="62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rgbClr val="03617A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PA-组合 17"/>
          <p:cNvGrpSpPr/>
          <p:nvPr>
            <p:custDataLst>
              <p:tags r:id="rId13"/>
            </p:custDataLst>
          </p:nvPr>
        </p:nvGrpSpPr>
        <p:grpSpPr>
          <a:xfrm>
            <a:off x="6032739" y="4656362"/>
            <a:ext cx="672405" cy="830997"/>
            <a:chOff x="7138670" y="5303103"/>
            <a:chExt cx="672405" cy="830997"/>
          </a:xfrm>
        </p:grpSpPr>
        <p:sp>
          <p:nvSpPr>
            <p:cNvPr id="14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7138670" y="5792070"/>
              <a:ext cx="360050" cy="202528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 h 6858000"/>
                <a:gd name="connsiteX3" fmla="*/ 8438627 w 12192000"/>
                <a:gd name="connsiteY3" fmla="*/ 1 h 6858000"/>
                <a:gd name="connsiteX4" fmla="*/ 12192000 w 12192000"/>
                <a:gd name="connsiteY4" fmla="*/ 5623285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"/>
                  </a:lnTo>
                  <a:lnTo>
                    <a:pt x="8438627" y="1"/>
                  </a:lnTo>
                  <a:lnTo>
                    <a:pt x="12192000" y="5623285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03617A"/>
                </a:gs>
                <a:gs pos="72000">
                  <a:srgbClr val="03617A">
                    <a:alpha val="40000"/>
                  </a:srgbClr>
                </a:gs>
                <a:gs pos="100000">
                  <a:srgbClr val="03617A">
                    <a:alpha val="0"/>
                  </a:srgbClr>
                </a:gs>
              </a:gsLst>
              <a:lin ang="84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PA-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186365" y="5303103"/>
              <a:ext cx="6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b="1" i="1" kern="0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4</a:t>
              </a:r>
              <a:endParaRPr lang="zh-CN" altLang="en-US" sz="4800" b="1" i="1" kern="0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6" name="PA-文本框 21"/>
          <p:cNvSpPr txBox="1"/>
          <p:nvPr>
            <p:custDataLst>
              <p:tags r:id="rId16"/>
            </p:custDataLst>
          </p:nvPr>
        </p:nvSpPr>
        <p:spPr>
          <a:xfrm>
            <a:off x="6851015" y="1818005"/>
            <a:ext cx="4779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模型分析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7" name="PA-文本框 22"/>
          <p:cNvSpPr txBox="1"/>
          <p:nvPr>
            <p:custDataLst>
              <p:tags r:id="rId17"/>
            </p:custDataLst>
          </p:nvPr>
        </p:nvSpPr>
        <p:spPr>
          <a:xfrm>
            <a:off x="6851015" y="2834957"/>
            <a:ext cx="513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模型建立</a:t>
            </a:r>
            <a:endParaRPr lang="zh-CN" altLang="en-US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8" name="PA-文本框 23"/>
          <p:cNvSpPr txBox="1"/>
          <p:nvPr>
            <p:custDataLst>
              <p:tags r:id="rId18"/>
            </p:custDataLst>
          </p:nvPr>
        </p:nvSpPr>
        <p:spPr>
          <a:xfrm>
            <a:off x="6851015" y="3825365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</a:rPr>
              <a:t>模型求解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19" name="PA-文本框 24"/>
          <p:cNvSpPr txBox="1"/>
          <p:nvPr>
            <p:custDataLst>
              <p:tags r:id="rId19"/>
            </p:custDataLst>
          </p:nvPr>
        </p:nvSpPr>
        <p:spPr>
          <a:xfrm>
            <a:off x="6851015" y="4841027"/>
            <a:ext cx="506030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768394">
                    <a:lumMod val="75000"/>
                  </a:srgb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en-US" altLang="zh-CN" sz="3200" dirty="0">
              <a:solidFill>
                <a:srgbClr val="768394">
                  <a:lumMod val="75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7611" y="1592658"/>
            <a:ext cx="4378398" cy="3207306"/>
            <a:chOff x="1043940" y="2140627"/>
            <a:chExt cx="4000500" cy="2930484"/>
          </a:xfrm>
        </p:grpSpPr>
        <p:sp>
          <p:nvSpPr>
            <p:cNvPr id="30" name="PA-右中括号 1"/>
            <p:cNvSpPr/>
            <p:nvPr>
              <p:custDataLst>
                <p:tags r:id="rId20"/>
              </p:custDataLst>
            </p:nvPr>
          </p:nvSpPr>
          <p:spPr>
            <a:xfrm rot="16200000">
              <a:off x="2712720" y="1310047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1" name="PA-右中括号 3"/>
            <p:cNvSpPr/>
            <p:nvPr>
              <p:custDataLst>
                <p:tags r:id="rId21"/>
              </p:custDataLst>
            </p:nvPr>
          </p:nvSpPr>
          <p:spPr>
            <a:xfrm rot="5400000" flipV="1">
              <a:off x="2712720" y="3577591"/>
              <a:ext cx="662940" cy="2324100"/>
            </a:xfrm>
            <a:prstGeom prst="rightBracket">
              <a:avLst>
                <a:gd name="adj" fmla="val 0"/>
              </a:avLst>
            </a:prstGeom>
            <a:noFill/>
            <a:ln w="381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PA-矩形 4"/>
            <p:cNvSpPr/>
            <p:nvPr>
              <p:custDataLst>
                <p:tags r:id="rId22"/>
              </p:custDataLst>
            </p:nvPr>
          </p:nvSpPr>
          <p:spPr>
            <a:xfrm>
              <a:off x="1043940" y="2951479"/>
              <a:ext cx="4000500" cy="1087120"/>
            </a:xfrm>
            <a:prstGeom prst="rect">
              <a:avLst/>
            </a:prstGeom>
            <a:solidFill>
              <a:srgbClr val="FFFFFF">
                <a:alpha val="55000"/>
              </a:srgbClr>
            </a:solidFill>
            <a:ln w="12700" cap="flat" cmpd="sng" algn="ctr">
              <a:gradFill>
                <a:gsLst>
                  <a:gs pos="0">
                    <a:srgbClr val="00723E">
                      <a:lumMod val="5000"/>
                      <a:lumOff val="95000"/>
                    </a:srgbClr>
                  </a:gs>
                  <a:gs pos="69400">
                    <a:srgbClr val="FAFFFD">
                      <a:alpha val="33000"/>
                    </a:srgbClr>
                  </a:gs>
                  <a:gs pos="32000">
                    <a:srgbClr val="F3FFFA">
                      <a:alpha val="0"/>
                    </a:srgbClr>
                  </a:gs>
                  <a:gs pos="100000">
                    <a:srgbClr val="FFFFFF">
                      <a:alpha val="94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3" name="PA-文本框 5"/>
            <p:cNvSpPr txBox="1"/>
            <p:nvPr>
              <p:custDataLst>
                <p:tags r:id="rId23"/>
              </p:custDataLst>
            </p:nvPr>
          </p:nvSpPr>
          <p:spPr>
            <a:xfrm>
              <a:off x="1993900" y="2986360"/>
              <a:ext cx="2100580" cy="1168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</a:t>
              </a:r>
              <a:endParaRPr lang="zh-CN" altLang="en-US" sz="66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PA-文本框 6"/>
            <p:cNvSpPr txBox="1"/>
            <p:nvPr>
              <p:custDataLst>
                <p:tags r:id="rId24"/>
              </p:custDataLst>
            </p:nvPr>
          </p:nvSpPr>
          <p:spPr>
            <a:xfrm>
              <a:off x="2094230" y="4223504"/>
              <a:ext cx="1899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kern="0" dirty="0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CONTEXT</a:t>
              </a:r>
              <a:endParaRPr lang="zh-CN" altLang="en-US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35" name="PA-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2170176" y="4174352"/>
              <a:ext cx="1737360" cy="0"/>
            </a:xfrm>
            <a:prstGeom prst="lin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grpSp>
          <p:nvGrpSpPr>
            <p:cNvPr id="36" name="PA-组合 54"/>
            <p:cNvGrpSpPr/>
            <p:nvPr>
              <p:custDataLst>
                <p:tags r:id="rId26"/>
              </p:custDataLst>
            </p:nvPr>
          </p:nvGrpSpPr>
          <p:grpSpPr>
            <a:xfrm>
              <a:off x="4200650" y="3381742"/>
              <a:ext cx="221996" cy="292636"/>
              <a:chOff x="4206240" y="3385284"/>
              <a:chExt cx="221996" cy="292636"/>
            </a:xfrm>
          </p:grpSpPr>
          <p:cxnSp>
            <p:nvCxnSpPr>
              <p:cNvPr id="41" name="PA-直接连接符 47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A-直接连接符 4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PA-直接连接符 4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7" name="PA-组合 55"/>
            <p:cNvGrpSpPr/>
            <p:nvPr>
              <p:custDataLst>
                <p:tags r:id="rId30"/>
              </p:custDataLst>
            </p:nvPr>
          </p:nvGrpSpPr>
          <p:grpSpPr>
            <a:xfrm flipH="1">
              <a:off x="1665733" y="3381742"/>
              <a:ext cx="221996" cy="292636"/>
              <a:chOff x="4206240" y="3385284"/>
              <a:chExt cx="221996" cy="292636"/>
            </a:xfrm>
          </p:grpSpPr>
          <p:cxnSp>
            <p:nvCxnSpPr>
              <p:cNvPr id="38" name="PA-直接连接符 5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4206240" y="3385284"/>
                <a:ext cx="0" cy="292636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PA-直接连接符 5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322064" y="3429000"/>
                <a:ext cx="0" cy="198120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A-直接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428236" y="3459480"/>
                <a:ext cx="0" cy="144561"/>
              </a:xfrm>
              <a:prstGeom prst="line">
                <a:avLst/>
              </a:prstGeom>
              <a:noFill/>
              <a:ln w="22225" cap="rnd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8088" y="6240874"/>
            <a:ext cx="2777436" cy="4616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41145" y="463423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</a:rPr>
              <a:t>置信区间下限公式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1145" y="2649220"/>
            <a:ext cx="3811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次品率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p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65" y="2609215"/>
            <a:ext cx="3982720" cy="53975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541145" y="3497580"/>
            <a:ext cx="3323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</a:rPr>
              <a:t>置信区间上限公式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165" y="3169920"/>
            <a:ext cx="5557520" cy="11156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52" y="4306570"/>
            <a:ext cx="6004079" cy="111569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637030" y="5399405"/>
            <a:ext cx="4512310" cy="539750"/>
            <a:chOff x="3276" y="8579"/>
            <a:chExt cx="7106" cy="850"/>
          </a:xfrm>
        </p:grpSpPr>
        <p:sp>
          <p:nvSpPr>
            <p:cNvPr id="38" name="文本框 37"/>
            <p:cNvSpPr txBox="1"/>
            <p:nvPr/>
          </p:nvSpPr>
          <p:spPr>
            <a:xfrm>
              <a:off x="3276" y="8697"/>
              <a:ext cx="64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由于无信息先验，取</a:t>
              </a:r>
              <a:endPara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1" y="8579"/>
              <a:ext cx="2591" cy="85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727835" y="1097280"/>
            <a:ext cx="8341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确定的次品率抽样检测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       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不确定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          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置信区间，抽样个数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27835" y="1647190"/>
            <a:ext cx="7383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考虑概率估计 选择使用</a:t>
            </a:r>
            <a:r>
              <a:rPr lang="en-US" altLang="zh-CN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Beta</a:t>
            </a:r>
            <a:r>
              <a:rPr lang="zh-CN" altLang="en-US" sz="2400" dirty="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分布和贝叶斯公式</a:t>
            </a:r>
            <a:endParaRPr lang="zh-CN" altLang="en-US" sz="2400" dirty="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4989195" y="1275080"/>
            <a:ext cx="46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543675" y="1275080"/>
            <a:ext cx="468000" cy="104775"/>
          </a:xfrm>
          <a:prstGeom prst="rightArrow">
            <a:avLst/>
          </a:prstGeom>
          <a:solidFill>
            <a:srgbClr val="327F93"/>
          </a:solidFill>
          <a:ln>
            <a:solidFill>
              <a:srgbClr val="03617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  <p:bldP spid="11" grpId="0" bldLvl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4——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模型建立</a:t>
              </a:r>
              <a:r>
                <a:rPr lang="zh-CN" altLang="en-US" dirty="0">
                  <a:solidFill>
                    <a:srgbClr val="03617A"/>
                  </a:solidFill>
                </a:rPr>
                <a:t>与求解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/>
              <p:nvPr/>
            </p:nvGraphicFramePr>
            <p:xfrm>
              <a:off x="5600700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0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信度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oMath>
                          </a14:m>
                          <a:endParaRPr lang="zh-CN" altLang="en-US" sz="20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90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95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0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显著性水平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oMath>
                          </a14:m>
                          <a:endParaRPr lang="zh-CN" altLang="en-US" sz="200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10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0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分位数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ea typeface="微软雅黑" panose="020B0503020204020204" charset="-122"/>
                                      <a:cs typeface="Cambria Math" panose="02040503050406030204" charset="0"/>
                                    </a:rPr>
                                    <m:t>𝑍</m:t>
                                  </m:r>
                                </m:e>
                                <m:sub>
                                  <m:box>
                                    <m:boxPr>
                                      <m:noBreak m:val="on"/>
                                      <m:ctrlPr>
                                        <a:rPr lang="en-US" altLang="zh-CN" sz="2000" i="1">
                                          <a:latin typeface="Cambria Math" panose="02040503050406030204" charset="0"/>
                                          <a:ea typeface="微软雅黑" panose="020B0503020204020204" charset="-122"/>
                                          <a:cs typeface="Cambria Math" panose="02040503050406030204" charset="0"/>
                                        </a:rPr>
                                      </m:ctrlPr>
                                    </m:boxPr>
                                    <m:e>
                                      <m:argPr>
                                        <m:argSz m:val="-1"/>
                                      </m:argPr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charset="0"/>
                                              <a:ea typeface="微软雅黑" panose="020B0503020204020204" charset="-122"/>
                                              <a:cs typeface="Cambria Math" panose="0204050305040603020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charset="0"/>
                                              <a:ea typeface="MS Mincho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box>
                                </m:sub>
                              </m:sSub>
                            </m:oMath>
                          </a14:m>
                          <a:endParaRPr lang="zh-CN" altLang="en-US" sz="2000" b="0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96</m:t>
                                </m:r>
                              </m:oMath>
                            </m:oMathPara>
                          </a14:m>
                          <a:endPara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645</m:t>
                                </m:r>
                              </m:oMath>
                            </m:oMathPara>
                          </a14:m>
                          <a:endPara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0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样本量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𝑛</m:t>
                              </m:r>
                            </m:oMath>
                          </a14:m>
                          <a:endParaRPr lang="en-US" altLang="zh-CN" sz="20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3458</m:t>
                                </m:r>
                              </m:oMath>
                            </m:oMathPara>
                          </a14:m>
                          <a:endParaRPr lang="en-US" altLang="zh-CN" sz="2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2436</m:t>
                                </m:r>
                              </m:oMath>
                            </m:oMathPara>
                          </a14:m>
                          <a:endParaRPr lang="en-US" altLang="zh-CN" sz="2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</a:tr>
                  <a:tr h="578485">
                    <a:tc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:r>
                            <a:rPr lang="zh-CN" altLang="en-US" sz="2000">
                              <a:latin typeface="微软雅黑" panose="020B0503020204020204" charset="-122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a:t>估计误差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𝐸</m:t>
                              </m:r>
                            </m:oMath>
                          </a14:m>
                          <a:endParaRPr lang="en-US" altLang="zh-CN" sz="2000" i="1"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endParaRPr>
                        </a:p>
                      </a:txBody>
                      <a:tcPr anchor="ctr" anchorCtr="0"/>
                    </a:tc>
                    <a:tc gridSpan="2">
                      <a:txBody>
                        <a:bodyPr/>
                        <a:p>
                          <a:pPr algn="ctr">
                            <a:lnSpc>
                              <a:spcPct val="130000"/>
                            </a:lnSpc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endParaRPr>
                        </a:p>
                      </a:txBody>
                      <a:tcPr anchor="ctr" anchorCtr="0"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/>
              <p:nvPr/>
            </p:nvGraphicFramePr>
            <p:xfrm>
              <a:off x="5600700" y="3301365"/>
              <a:ext cx="5915660" cy="29292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4755"/>
                    <a:gridCol w="1715452"/>
                    <a:gridCol w="1715452"/>
                  </a:tblGrid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</a:tr>
                  <a:tr h="5784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 anchorCtr="0"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对象 7"/>
          <p:cNvGraphicFramePr/>
          <p:nvPr/>
        </p:nvGraphicFramePr>
        <p:xfrm>
          <a:off x="579755" y="3895090"/>
          <a:ext cx="4250055" cy="174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3517900" imgH="1419225" progId="Equation.DSMT4">
                  <p:embed/>
                </p:oleObj>
              </mc:Choice>
              <mc:Fallback>
                <p:oleObj name="" r:id="rId5" imgW="3517900" imgH="14192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755" y="3895090"/>
                        <a:ext cx="4250055" cy="174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755" y="1390015"/>
            <a:ext cx="7920000" cy="1532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" y="1039495"/>
            <a:ext cx="10512000" cy="5294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41605" y="1644650"/>
            <a:ext cx="11857355" cy="3249930"/>
            <a:chOff x="528" y="2366"/>
            <a:chExt cx="17938" cy="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" y="2366"/>
              <a:ext cx="8957" cy="48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622" y="2403"/>
              <a:ext cx="8844" cy="4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结果分析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888365"/>
            <a:ext cx="6767830" cy="29705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325" y="3783330"/>
            <a:ext cx="6781800" cy="3061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模型评价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265" y="1285240"/>
            <a:ext cx="10822305" cy="455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8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后验概率应用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：模型通过动态更新次品率为后验概率，帮助筛选不合格品和管理返工，提供更准确的决策基础。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参数调整与普适性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：通过调整模型参数，能解决复杂生产问题，如m道工序和n个零件，具备强推广性和普适性。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优化生产管理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：基于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马尔可夫决策过程，模型将生产过程根据零配件状态划分节点，确保决策结果只依赖当前状态，不记录单个零配件的检测状态，简化零配件管理。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9" b="44994"/>
          <a:stretch>
            <a:fillRect/>
          </a:stretch>
        </p:blipFill>
        <p:spPr>
          <a:xfrm>
            <a:off x="0" y="2107758"/>
            <a:ext cx="12192000" cy="30234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2107758"/>
            <a:ext cx="12192001" cy="3023424"/>
          </a:xfrm>
          <a:prstGeom prst="rect">
            <a:avLst/>
          </a:prstGeom>
          <a:gradFill>
            <a:gsLst>
              <a:gs pos="0">
                <a:srgbClr val="03617A">
                  <a:alpha val="80000"/>
                </a:srgbClr>
              </a:gs>
              <a:gs pos="100000">
                <a:srgbClr val="03617A">
                  <a:alpha val="9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0" name="Group 15"/>
          <p:cNvGrpSpPr/>
          <p:nvPr/>
        </p:nvGrpSpPr>
        <p:grpSpPr>
          <a:xfrm>
            <a:off x="685306" y="2706565"/>
            <a:ext cx="10821387" cy="2022732"/>
            <a:chOff x="-897035" y="2854236"/>
            <a:chExt cx="9588871" cy="2022732"/>
          </a:xfrm>
        </p:grpSpPr>
        <p:sp>
          <p:nvSpPr>
            <p:cNvPr id="26" name="Rectangle 9"/>
            <p:cNvSpPr/>
            <p:nvPr/>
          </p:nvSpPr>
          <p:spPr>
            <a:xfrm>
              <a:off x="-897035" y="2854236"/>
              <a:ext cx="9588871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感谢观看 </a:t>
              </a:r>
              <a:endParaRPr lang="zh-CN" altLang="en-US" sz="7200" b="1" i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7" name="Rectangle 10"/>
            <p:cNvSpPr/>
            <p:nvPr/>
          </p:nvSpPr>
          <p:spPr>
            <a:xfrm>
              <a:off x="-664025" y="4231808"/>
              <a:ext cx="9122853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Thank you for listening</a:t>
              </a:r>
              <a:endParaRPr lang="en-US" altLang="zh-CN" sz="36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2845325" y="407006"/>
            <a:ext cx="6501350" cy="1296596"/>
          </a:xfrm>
          <a:prstGeom prst="rect">
            <a:avLst/>
          </a:prstGeom>
        </p:spPr>
      </p:pic>
      <p:cxnSp>
        <p:nvCxnSpPr>
          <p:cNvPr id="31" name="直接连接符 30"/>
          <p:cNvCxnSpPr>
            <a:endCxn id="33" idx="1"/>
          </p:cNvCxnSpPr>
          <p:nvPr/>
        </p:nvCxnSpPr>
        <p:spPr>
          <a:xfrm>
            <a:off x="-16510" y="5532944"/>
            <a:ext cx="4956532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cxnSp>
        <p:nvCxnSpPr>
          <p:cNvPr id="32" name="直接连接符 31"/>
          <p:cNvCxnSpPr>
            <a:stCxn id="33" idx="3"/>
          </p:cNvCxnSpPr>
          <p:nvPr/>
        </p:nvCxnSpPr>
        <p:spPr>
          <a:xfrm>
            <a:off x="7252519" y="5532944"/>
            <a:ext cx="4923606" cy="0"/>
          </a:xfrm>
          <a:prstGeom prst="line">
            <a:avLst/>
          </a:prstGeom>
          <a:noFill/>
          <a:ln w="38100" cap="flat" cmpd="sng" algn="ctr">
            <a:solidFill>
              <a:srgbClr val="03617A"/>
            </a:solidFill>
            <a:prstDash val="solid"/>
            <a:miter lim="800000"/>
          </a:ln>
          <a:effectLst/>
        </p:spPr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069" y="5340170"/>
            <a:ext cx="2311862" cy="38427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24243" y="6029178"/>
            <a:ext cx="6143514" cy="337185"/>
            <a:chOff x="2741384" y="6056049"/>
            <a:chExt cx="3972047" cy="337185"/>
          </a:xfrm>
        </p:grpSpPr>
        <p:sp>
          <p:nvSpPr>
            <p:cNvPr id="8" name="TextBox 28"/>
            <p:cNvSpPr txBox="1"/>
            <p:nvPr/>
          </p:nvSpPr>
          <p:spPr>
            <a:xfrm>
              <a:off x="2741384" y="6056049"/>
              <a:ext cx="199406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成员：林依灵、刘彬慧、王之毅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 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" name="TextBox 90"/>
            <p:cNvSpPr txBox="1"/>
            <p:nvPr/>
          </p:nvSpPr>
          <p:spPr>
            <a:xfrm>
              <a:off x="5295374" y="6056049"/>
              <a:ext cx="1418057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日期：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2024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年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9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月</a:t>
              </a:r>
              <a:r>
                <a:rPr lang="en-US" altLang="zh-CN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28</a:t>
              </a:r>
              <a:r>
                <a:rPr lang="zh-CN" altLang="en-US" sz="1600" b="1" dirty="0">
                  <a:solidFill>
                    <a:srgbClr val="03617A"/>
                  </a:solidFill>
                  <a:latin typeface="Arial" panose="020B0604020202020204"/>
                  <a:ea typeface="微软雅黑" panose="020B0503020204020204" charset="-122"/>
                  <a:cs typeface="+mn-ea"/>
                </a:rPr>
                <a:t>日</a:t>
              </a:r>
              <a:endParaRPr lang="zh-CN" altLang="en-US" sz="1600" b="1" dirty="0">
                <a:solidFill>
                  <a:srgbClr val="03617A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46" y="903520"/>
            <a:ext cx="8352046" cy="7298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左尾检验的标准正态分布图_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08900" y="3954145"/>
            <a:ext cx="4251960" cy="2550795"/>
          </a:xfrm>
          <a:prstGeom prst="rect">
            <a:avLst/>
          </a:prstGeom>
        </p:spPr>
      </p:pic>
      <p:pic>
        <p:nvPicPr>
          <p:cNvPr id="6" name="图片 5" descr="右尾检验的标准正态分布图_0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08900" y="876935"/>
            <a:ext cx="4251960" cy="2550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1——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7"/>
            </p:custDataLst>
          </p:nvPr>
        </p:nvSpPr>
        <p:spPr>
          <a:xfrm>
            <a:off x="281940" y="102933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graphicFrame>
        <p:nvGraphicFramePr>
          <p:cNvPr id="16" name="对象 15"/>
          <p:cNvGraphicFramePr/>
          <p:nvPr/>
        </p:nvGraphicFramePr>
        <p:xfrm>
          <a:off x="1644650" y="4672965"/>
          <a:ext cx="2875915" cy="1113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" r:id="rId9" imgW="1397000" imgH="545465" progId="Equation.DSMT4">
                  <p:embed/>
                </p:oleObj>
              </mc:Choice>
              <mc:Fallback>
                <p:oleObj name="" r:id="rId9" imgW="1397000" imgH="545465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4650" y="4672965"/>
                        <a:ext cx="2875915" cy="1113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占位符 5"/>
          <p:cNvSpPr txBox="1"/>
          <p:nvPr>
            <p:custDataLst>
              <p:tags r:id="rId11"/>
            </p:custDataLst>
          </p:nvPr>
        </p:nvSpPr>
        <p:spPr>
          <a:xfrm>
            <a:off x="490220" y="106299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问题分析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127760" y="1781175"/>
            <a:ext cx="5042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假设抽样结果为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正态分布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277495" y="3655695"/>
            <a:ext cx="6228080" cy="459740"/>
            <a:chOff x="-438" y="5858"/>
            <a:chExt cx="9808" cy="724"/>
          </a:xfrm>
        </p:grpSpPr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-438" y="5858"/>
              <a:ext cx="60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超过拒收，不超过接收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576" y="5858"/>
              <a:ext cx="279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单尾检验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右箭头 22"/>
            <p:cNvSpPr/>
            <p:nvPr>
              <p:custDataLst>
                <p:tags r:id="rId15"/>
              </p:custDataLst>
            </p:nvPr>
          </p:nvSpPr>
          <p:spPr>
            <a:xfrm>
              <a:off x="5787" y="6138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670800" y="3323590"/>
            <a:ext cx="4339590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下右尾检测的标准正态分布图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7815580" y="6359525"/>
            <a:ext cx="4145915" cy="301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90%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信度下左尾检测的标准正态分布图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29970" y="2922905"/>
            <a:ext cx="6840855" cy="459740"/>
            <a:chOff x="1621" y="4240"/>
            <a:chExt cx="10773" cy="724"/>
          </a:xfrm>
        </p:grpSpPr>
        <p:sp>
          <p:nvSpPr>
            <p:cNvPr id="8" name="文本框 7"/>
            <p:cNvSpPr txBox="1"/>
            <p:nvPr>
              <p:custDataLst>
                <p:tags r:id="rId18"/>
              </p:custDataLst>
            </p:nvPr>
          </p:nvSpPr>
          <p:spPr>
            <a:xfrm>
              <a:off x="1621" y="4240"/>
              <a:ext cx="397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确定信度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条件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9"/>
              </p:custDataLst>
            </p:nvPr>
          </p:nvSpPr>
          <p:spPr>
            <a:xfrm>
              <a:off x="6576" y="4240"/>
              <a:ext cx="581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估计误差，置信区间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6" name="右箭头 25"/>
            <p:cNvSpPr/>
            <p:nvPr>
              <p:custDataLst>
                <p:tags r:id="rId20"/>
              </p:custDataLst>
            </p:nvPr>
          </p:nvSpPr>
          <p:spPr>
            <a:xfrm>
              <a:off x="5787" y="4520"/>
              <a:ext cx="454" cy="165"/>
            </a:xfrm>
            <a:prstGeom prst="rightArrow">
              <a:avLst/>
            </a:prstGeom>
            <a:solidFill>
              <a:srgbClr val="327F93"/>
            </a:solidFill>
            <a:ln>
              <a:solidFill>
                <a:srgbClr val="03617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03617A"/>
                  </a:solidFill>
                </a:rPr>
                <a:t>问题</a:t>
              </a:r>
              <a:r>
                <a:rPr lang="en-US" altLang="zh-CN" dirty="0">
                  <a:solidFill>
                    <a:srgbClr val="03617A"/>
                  </a:solidFill>
                </a:rPr>
                <a:t>1——</a:t>
              </a:r>
              <a:r>
                <a:rPr lang="zh-CN" altLang="en-US" dirty="0">
                  <a:solidFill>
                    <a:srgbClr val="03617A"/>
                  </a:solidFill>
                </a:rPr>
                <a:t>模型</a:t>
              </a:r>
              <a:r>
                <a:rPr lang="zh-CN" altLang="en-US" dirty="0">
                  <a:solidFill>
                    <a:srgbClr val="03617A"/>
                  </a:solidFill>
                </a:rPr>
                <a:t>求解</a:t>
              </a:r>
              <a:endParaRPr lang="zh-CN" altLang="en-US" dirty="0">
                <a:solidFill>
                  <a:srgbClr val="03617A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890" y="2044700"/>
            <a:ext cx="8669020" cy="168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/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4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模型简化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8685" y="1837690"/>
            <a:ext cx="10231755" cy="3323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不合格产品检验问题：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合并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与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企业检测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，选择预期费用更少的检测方案作为实际检测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方式：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 = 调换损失 × 成品次品率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ctr" fontAlgn="auto">
              <a:spcAft>
                <a:spcPts val="12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检测费用 = 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min{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检测成本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, </a:t>
            </a: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顾客检测费用</a:t>
            </a:r>
            <a:r>
              <a:rPr lang="en-US" altLang="zh-CN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}</a:t>
            </a:r>
            <a:endParaRPr lang="en-US" altLang="zh-CN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  <a:spcAft>
                <a:spcPts val="18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不合格产品退换问题：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转变为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“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顾客检测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”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考虑。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fontAlgn="auto">
              <a:spcAft>
                <a:spcPts val="1800"/>
              </a:spcAft>
            </a:pPr>
            <a:r>
              <a:rPr lang="zh-CN" altLang="en-US" sz="2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不合格产品拆解问题：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由先前生产决策，预先判断是否拆解：</a:t>
            </a:r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 sz="2400" b="1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581083" y="5107305"/>
          <a:ext cx="4886960" cy="1093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5" imgW="4931410" imgH="987425" progId="Equation.DSMT4">
                  <p:embed/>
                </p:oleObj>
              </mc:Choice>
              <mc:Fallback>
                <p:oleObj name="" r:id="rId5" imgW="4931410" imgH="9874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1083" y="5107305"/>
                        <a:ext cx="4886960" cy="1093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模型分析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95925" y="899795"/>
            <a:ext cx="6096000" cy="1052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6640" y="1067435"/>
            <a:ext cx="10298430" cy="2825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1.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标记零配件的检测状态：若零配件在组装成成品之前已经过检测，那么拆解后无需再进行检测，且知晓其一定合格。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indent="0" algn="l" fontAlgn="auto">
              <a:spcBef>
                <a:spcPts val="600"/>
              </a:spcBef>
            </a:pP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2. 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  <a:sym typeface="+mn-ea"/>
              </a:rPr>
              <a:t>不标记零配件的检测状态：不考虑被拆解不合格的生产过程，不记录组装前零配件的检测状态，对于拆解不合格品得到的零配件设置统一后验概率。</a:t>
            </a: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>
              <a:latin typeface="Cambria Math" panose="02040503050406030204" charset="0"/>
              <a:ea typeface="宋体" panose="02010600030101010101" pitchFamily="2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392430" y="3139440"/>
            <a:ext cx="3177540" cy="494665"/>
            <a:chOff x="852" y="1805"/>
            <a:chExt cx="5004" cy="779"/>
          </a:xfrm>
        </p:grpSpPr>
        <p:sp>
          <p:nvSpPr>
            <p:cNvPr id="6" name="圆角矩形 6"/>
            <p:cNvSpPr/>
            <p:nvPr>
              <p:custDataLst>
                <p:tags r:id="rId7"/>
              </p:custDataLst>
            </p:nvPr>
          </p:nvSpPr>
          <p:spPr>
            <a:xfrm>
              <a:off x="852" y="1805"/>
              <a:ext cx="5004" cy="772"/>
            </a:xfrm>
            <a:prstGeom prst="roundRect">
              <a:avLst>
                <a:gd name="adj" fmla="val 37046"/>
              </a:avLst>
            </a:prstGeom>
            <a:gradFill>
              <a:gsLst>
                <a:gs pos="53000">
                  <a:srgbClr val="03617A"/>
                </a:gs>
                <a:gs pos="95000">
                  <a:srgbClr val="03617A">
                    <a:alpha val="0"/>
                  </a:srgbClr>
                </a:gs>
                <a:gs pos="0">
                  <a:srgbClr val="03617A"/>
                </a:gs>
              </a:gsLst>
              <a:lin ang="20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占位符 5"/>
            <p:cNvSpPr txBox="1"/>
            <p:nvPr>
              <p:custDataLst>
                <p:tags r:id="rId8"/>
              </p:custDataLst>
            </p:nvPr>
          </p:nvSpPr>
          <p:spPr>
            <a:xfrm>
              <a:off x="1180" y="1858"/>
              <a:ext cx="3302" cy="7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探究性方案</a:t>
              </a:r>
              <a:r>
                <a:rPr lang="zh-CN" altLang="en-US" sz="2400" dirty="0">
                  <a:solidFill>
                    <a:schemeClr val="bg1"/>
                  </a:solidFill>
                </a:rPr>
                <a:t>二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表格 18"/>
          <p:cNvGraphicFramePr/>
          <p:nvPr/>
        </p:nvGraphicFramePr>
        <p:xfrm>
          <a:off x="1211580" y="3799205"/>
          <a:ext cx="9595485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675"/>
                <a:gridCol w="2096452"/>
                <a:gridCol w="2096452"/>
                <a:gridCol w="2096452"/>
                <a:gridCol w="2096452"/>
              </a:tblGrid>
              <a:tr h="6400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由拆解决策不等式确定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</a:tr>
              <a:tr h="975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第二轮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第一轮拆解且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第一轮未检测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则</a:t>
                      </a:r>
                      <a:r>
                        <a:rPr lang="zh-CN" altLang="en-US" b="0">
                          <a:latin typeface="Cambria Math" panose="02040503050406030204" charset="0"/>
                          <a:ea typeface="微软雅黑" panose="020B0503020204020204" charset="-122"/>
                        </a:rPr>
                        <a:t>检测</a:t>
                      </a:r>
                      <a:endParaRPr lang="zh-CN" altLang="en-US" b="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第一轮拆解且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第一轮未检测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则</a:t>
                      </a:r>
                      <a:r>
                        <a:rPr lang="zh-CN" altLang="en-US" sz="1800" b="0">
                          <a:latin typeface="Cambria Math" panose="02040503050406030204" charset="0"/>
                          <a:ea typeface="微软雅黑" panose="020B0503020204020204" charset="-122"/>
                          <a:sym typeface="+mn-ea"/>
                        </a:rPr>
                        <a:t>检测</a:t>
                      </a:r>
                      <a:endParaRPr lang="zh-CN" altLang="en-US" sz="1800" b="0">
                        <a:latin typeface="Cambria Math" panose="0204050305040603020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第一轮选择拆解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则考虑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不拆解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231900" y="1680845"/>
          <a:ext cx="957516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355"/>
                <a:gridCol w="2096452"/>
                <a:gridCol w="2096452"/>
                <a:gridCol w="2096452"/>
                <a:gridCol w="2096452"/>
              </a:tblGrid>
              <a:tr h="64008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只需考虑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一轮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零配件1是否检测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零配件2是否检测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a:t>成品是否检测 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Cambria Math" panose="02040503050406030204" charset="0"/>
                          <a:ea typeface="微软雅黑" panose="020B0503020204020204" charset="-122"/>
                        </a:rPr>
                        <a:t>不合格品是否拆解</a:t>
                      </a:r>
                      <a:endParaRPr lang="zh-CN" altLang="en-US" sz="1800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Cambria Math" panose="02040503050406030204" charset="0"/>
                          <a:ea typeface="微软雅黑" panose="020B0503020204020204" charset="-122"/>
                        </a:rPr>
                        <a:t>考虑</a:t>
                      </a:r>
                      <a:endParaRPr lang="zh-CN" altLang="en-US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latin typeface="Cambria Math" panose="02040503050406030204" charset="0"/>
                          <a:ea typeface="微软雅黑" panose="020B0503020204020204" charset="-122"/>
                        </a:rPr>
                        <a:t>不考虑</a:t>
                      </a:r>
                      <a:endParaRPr lang="zh-CN" altLang="en-US" b="1">
                        <a:latin typeface="Cambria Math" panose="02040503050406030204" charset="0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3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5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4752975" y="1937068"/>
          <a:ext cx="5325110" cy="370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5259070" imgH="3184525" progId="Equation.DSMT4">
                  <p:embed/>
                </p:oleObj>
              </mc:Choice>
              <mc:Fallback>
                <p:oleObj name="" r:id="rId6" imgW="5259070" imgH="3184525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2975" y="1937068"/>
                        <a:ext cx="5325110" cy="370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24000" y="1935798"/>
            <a:ext cx="3228975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零配件</a:t>
            </a:r>
            <a:r>
              <a:rPr lang="en-US" altLang="zh-CN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2</a:t>
            </a: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成品实际的次品率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成品实际的合格率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总检测成本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预期收益差值</a:t>
            </a:r>
            <a:endParaRPr lang="zh-CN" altLang="en-US" sz="24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3405" y="1953895"/>
            <a:ext cx="7625715" cy="3901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35885" y="116633"/>
            <a:ext cx="11620755" cy="6696612"/>
            <a:chOff x="235885" y="116633"/>
            <a:chExt cx="11620755" cy="6696612"/>
          </a:xfrm>
        </p:grpSpPr>
        <p:grpSp>
          <p:nvGrpSpPr>
            <p:cNvPr id="3" name="组合 2"/>
            <p:cNvGrpSpPr/>
            <p:nvPr/>
          </p:nvGrpSpPr>
          <p:grpSpPr>
            <a:xfrm>
              <a:off x="335361" y="116633"/>
              <a:ext cx="629872" cy="612768"/>
              <a:chOff x="3070727" y="196457"/>
              <a:chExt cx="692047" cy="673255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3070727" y="196457"/>
                <a:ext cx="629587" cy="612775"/>
              </a:xfrm>
              <a:prstGeom prst="parallelogram">
                <a:avLst/>
              </a:prstGeom>
              <a:solidFill>
                <a:srgbClr val="03617A"/>
              </a:solidFill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133187" y="256937"/>
                <a:ext cx="629587" cy="612775"/>
              </a:xfrm>
              <a:prstGeom prst="parallelogram">
                <a:avLst/>
              </a:prstGeom>
              <a:noFill/>
              <a:ln w="25400" cap="flat" cmpd="sng" algn="ctr">
                <a:solidFill>
                  <a:srgbClr val="03617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4" name="直接连接符 3"/>
            <p:cNvCxnSpPr/>
            <p:nvPr/>
          </p:nvCxnSpPr>
          <p:spPr>
            <a:xfrm>
              <a:off x="367840" y="809674"/>
              <a:ext cx="11488800" cy="0"/>
            </a:xfrm>
            <a:prstGeom prst="line">
              <a:avLst/>
            </a:prstGeom>
            <a:noFill/>
            <a:ln w="9525" cap="flat" cmpd="sng" algn="ctr">
              <a:solidFill>
                <a:srgbClr val="03617A"/>
              </a:solidFill>
              <a:prstDash val="solid"/>
            </a:ln>
            <a:effectLst/>
          </p:spPr>
        </p:cxnSp>
        <p:sp>
          <p:nvSpPr>
            <p:cNvPr id="5" name="文本占位符 5"/>
            <p:cNvSpPr txBox="1"/>
            <p:nvPr/>
          </p:nvSpPr>
          <p:spPr>
            <a:xfrm>
              <a:off x="1127448" y="193957"/>
              <a:ext cx="7918898" cy="612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1" kern="1200">
                  <a:solidFill>
                    <a:srgbClr val="02428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2——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探究性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3617A"/>
                  </a:solidFill>
                  <a:effectLst/>
                  <a:uLnTx/>
                  <a:uFillTx/>
                </a:rPr>
                <a:t>方案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3617A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5885" y="6410629"/>
              <a:ext cx="2615973" cy="402616"/>
            </a:xfrm>
            <a:prstGeom prst="rect">
              <a:avLst/>
            </a:prstGeom>
          </p:spPr>
        </p:pic>
      </p:grpSp>
      <p:sp>
        <p:nvSpPr>
          <p:cNvPr id="36" name="圆角矩形 6"/>
          <p:cNvSpPr/>
          <p:nvPr>
            <p:custDataLst>
              <p:tags r:id="rId4"/>
            </p:custDataLst>
          </p:nvPr>
        </p:nvSpPr>
        <p:spPr>
          <a:xfrm>
            <a:off x="414020" y="1019175"/>
            <a:ext cx="3177540" cy="490220"/>
          </a:xfrm>
          <a:prstGeom prst="roundRect">
            <a:avLst>
              <a:gd name="adj" fmla="val 37046"/>
            </a:avLst>
          </a:prstGeom>
          <a:gradFill>
            <a:gsLst>
              <a:gs pos="53000">
                <a:srgbClr val="03617A"/>
              </a:gs>
              <a:gs pos="95000">
                <a:srgbClr val="03617A">
                  <a:alpha val="0"/>
                </a:srgbClr>
              </a:gs>
              <a:gs pos="0">
                <a:srgbClr val="03617A"/>
              </a:gs>
            </a:gsLst>
            <a:lin ang="20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3201" r="1106" b="17748"/>
          <a:stretch>
            <a:fillRect/>
          </a:stretch>
        </p:blipFill>
        <p:spPr>
          <a:xfrm>
            <a:off x="8625821" y="71345"/>
            <a:ext cx="3250672" cy="648297"/>
          </a:xfrm>
          <a:prstGeom prst="rect">
            <a:avLst/>
          </a:prstGeom>
        </p:spPr>
      </p:pic>
      <p:sp>
        <p:nvSpPr>
          <p:cNvPr id="12" name="文本占位符 5"/>
          <p:cNvSpPr txBox="1"/>
          <p:nvPr>
            <p:custDataLst>
              <p:tags r:id="rId6"/>
            </p:custDataLst>
          </p:nvPr>
        </p:nvSpPr>
        <p:spPr>
          <a:xfrm>
            <a:off x="622300" y="1052830"/>
            <a:ext cx="2096770" cy="461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探究性方案</a:t>
            </a:r>
            <a:r>
              <a:rPr lang="zh-CN" altLang="en-US" sz="2400" dirty="0">
                <a:solidFill>
                  <a:schemeClr val="bg1"/>
                </a:solidFill>
              </a:rPr>
              <a:t>一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1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2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3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4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5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6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7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8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39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40.xml><?xml version="1.0" encoding="utf-8"?>
<p:tagLst xmlns:p="http://schemas.openxmlformats.org/presentationml/2006/main">
  <p:tag name="KSO_WM_DIAGRAM_VIRTUALLY_FRAME" val="{&quot;height&quot;:393.8906299212598,&quot;left&quot;:22.65,&quot;top&quot;:129.54999999999998,&quot;width&quot;:913.3588976377953}"/>
</p:tagLst>
</file>

<file path=ppt/tags/tag41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2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3.xml><?xml version="1.0" encoding="utf-8"?>
<p:tagLst xmlns:p="http://schemas.openxmlformats.org/presentationml/2006/main">
  <p:tag name="KSO_WM_DIAGRAM_VIRTUALLY_FRAME" val="{&quot;height&quot;:278.3,&quot;left&quot;:-21.9,&quot;top&quot;:81.05,&quot;width&quot;:641.65}"/>
</p:tagLst>
</file>

<file path=ppt/tags/tag4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4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5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2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4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5.xml><?xml version="1.0" encoding="utf-8"?>
<p:tagLst xmlns:p="http://schemas.openxmlformats.org/presentationml/2006/main">
  <p:tag name="KSO_WM_DIAGRAM_VIRTUALLY_FRAME" val="{&quot;height&quot;:293.45,&quot;left&quot;:30.9,&quot;top&quot;:80.25,&quot;width&quot;:795.1}"/>
</p:tagLst>
</file>

<file path=ppt/tags/tag5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5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6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1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2.xml><?xml version="1.0" encoding="utf-8"?>
<p:tagLst xmlns:p="http://schemas.openxmlformats.org/presentationml/2006/main">
  <p:tag name="TABLE_ENDDRAG_ORIGIN_RECT" val="472*177"/>
  <p:tag name="TABLE_ENDDRAG_RECT" val="67*301*472*177"/>
</p:tagLst>
</file>

<file path=ppt/tags/tag63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4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5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6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7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8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69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70.xml><?xml version="1.0" encoding="utf-8"?>
<p:tagLst xmlns:p="http://schemas.openxmlformats.org/presentationml/2006/main">
  <p:tag name="KSO_WM_DIAGRAM_VIRTUALLY_FRAME" val="{&quot;height&quot;:249.65,&quot;left&quot;:30.9,&quot;top&quot;:80.25,&quot;width&quot;:251.9}"/>
</p:tagLst>
</file>

<file path=ppt/tags/tag71.xml><?xml version="1.0" encoding="utf-8"?>
<p:tagLst xmlns:p="http://schemas.openxmlformats.org/presentationml/2006/main">
  <p:tag name="COMMONDATA" val="eyJoZGlkIjoiYmUzOTExNWFiZDM0ODEzNTEwYzg1N2FlODNlYTE3YmIifQ=="/>
  <p:tag name="commondata" val="eyJoZGlkIjoiYjJjOTQxYzhjODMyMDAzZmE0MDJkMWFkNmJlNDkwYTUifQ=="/>
</p:tagLst>
</file>

<file path=ppt/tags/tag8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ags/tag9.xml><?xml version="1.0" encoding="utf-8"?>
<p:tagLst xmlns:p="http://schemas.openxmlformats.org/presentationml/2006/main">
  <p:tag name="PA" val="v5.2.9"/>
  <p:tag name="KSO_WM_DIAGRAM_VIRTUALLY_FRAME" val="{&quot;height&quot;:313.4766929133858,&quot;left&quot;:475.0188188976378,&quot;top&quot;:118.59881889763778,&quot;width&quot;:468.5087401574802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2346</Words>
  <Application>WPS 演示</Application>
  <PresentationFormat>宽屏</PresentationFormat>
  <Paragraphs>451</Paragraphs>
  <Slides>26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55" baseType="lpstr">
      <vt:lpstr>Arial</vt:lpstr>
      <vt:lpstr>宋体</vt:lpstr>
      <vt:lpstr>Wingdings</vt:lpstr>
      <vt:lpstr>Arial</vt:lpstr>
      <vt:lpstr>微软雅黑</vt:lpstr>
      <vt:lpstr>微软雅黑 Light</vt:lpstr>
      <vt:lpstr>Calibri</vt:lpstr>
      <vt:lpstr>Cambria Math</vt:lpstr>
      <vt:lpstr>MS Mincho</vt:lpstr>
      <vt:lpstr>Segoe Print</vt:lpstr>
      <vt:lpstr>Arial Unicode MS</vt:lpstr>
      <vt:lpstr>等线 Light</vt:lpstr>
      <vt:lpstr>等线</vt:lpstr>
      <vt:lpstr>FandolSong-Bold-Identity-H</vt:lpstr>
      <vt:lpstr>FandolSong-Regular-Identity-H</vt:lpstr>
      <vt:lpstr>CMMI12</vt:lpstr>
      <vt:lpstr>CMR8</vt:lpstr>
      <vt:lpstr>Times New Roman</vt:lpstr>
      <vt:lpstr>CMR12</vt:lpstr>
      <vt:lpstr>CMSY10</vt:lpstr>
      <vt:lpstr>阿里巴巴普惠体 B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Stardust</cp:lastModifiedBy>
  <cp:revision>153</cp:revision>
  <dcterms:created xsi:type="dcterms:W3CDTF">2020-08-02T00:46:00Z</dcterms:created>
  <dcterms:modified xsi:type="dcterms:W3CDTF">2024-09-25T15:29:10Z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2F8E6ACD7E564966A8B640C3210DF6BC_13</vt:lpwstr>
  </property>
  <property fmtid="{D5CDD505-2E9C-101B-9397-08002B2CF9AE}" pid="3" name="KSOProductBuildVer">
    <vt:lpwstr>2052-12.1.0.17857</vt:lpwstr>
  </property>
</Properties>
</file>